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706" autoAdjust="0"/>
  </p:normalViewPr>
  <p:slideViewPr>
    <p:cSldViewPr snapToGrid="0">
      <p:cViewPr varScale="1">
        <p:scale>
          <a:sx n="62" d="100"/>
          <a:sy n="62" d="100"/>
        </p:scale>
        <p:origin x="835" y="8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71E32-4012-43F8-844B-66941D0ADDD2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F26DCDC-68A3-462B-9FA1-6129B985C758}">
      <dgm:prSet phldrT="[Text]"/>
      <dgm:spPr/>
      <dgm:t>
        <a:bodyPr/>
        <a:lstStyle/>
        <a:p>
          <a:pPr algn="ctr"/>
          <a:r>
            <a:rPr lang="en-US" dirty="0"/>
            <a:t>Stakeholders</a:t>
          </a:r>
        </a:p>
      </dgm:t>
    </dgm:pt>
    <dgm:pt modelId="{CED9577B-5995-4B34-B0B5-B761A09B3C2E}" type="parTrans" cxnId="{BE9D3382-5B8B-4FB9-B29E-6B0BDE805F3D}">
      <dgm:prSet/>
      <dgm:spPr/>
      <dgm:t>
        <a:bodyPr/>
        <a:lstStyle/>
        <a:p>
          <a:pPr algn="ctr"/>
          <a:endParaRPr lang="en-US"/>
        </a:p>
      </dgm:t>
    </dgm:pt>
    <dgm:pt modelId="{1A68D2BD-F98B-49DF-B012-943B24B1FDED}" type="sibTrans" cxnId="{BE9D3382-5B8B-4FB9-B29E-6B0BDE805F3D}">
      <dgm:prSet/>
      <dgm:spPr/>
      <dgm:t>
        <a:bodyPr/>
        <a:lstStyle/>
        <a:p>
          <a:pPr algn="ctr"/>
          <a:endParaRPr lang="en-US"/>
        </a:p>
      </dgm:t>
    </dgm:pt>
    <dgm:pt modelId="{EE999AD4-DE8B-41B3-8572-45AEA6102958}">
      <dgm:prSet phldrT="[Text]"/>
      <dgm:spPr/>
      <dgm:t>
        <a:bodyPr/>
        <a:lstStyle/>
        <a:p>
          <a:pPr algn="ctr"/>
          <a:r>
            <a:rPr lang="en-US" dirty="0"/>
            <a:t>Readers?</a:t>
          </a:r>
        </a:p>
      </dgm:t>
    </dgm:pt>
    <dgm:pt modelId="{3DF31B49-0693-42D1-A094-2E89163C6282}" type="parTrans" cxnId="{BD81EB02-B189-4FD3-86A5-1C9BB809046D}">
      <dgm:prSet/>
      <dgm:spPr/>
      <dgm:t>
        <a:bodyPr/>
        <a:lstStyle/>
        <a:p>
          <a:pPr algn="ctr"/>
          <a:endParaRPr lang="en-US"/>
        </a:p>
      </dgm:t>
    </dgm:pt>
    <dgm:pt modelId="{402DDD23-A71B-4FE5-89EA-BFB7908E95C6}" type="sibTrans" cxnId="{BD81EB02-B189-4FD3-86A5-1C9BB809046D}">
      <dgm:prSet/>
      <dgm:spPr/>
      <dgm:t>
        <a:bodyPr/>
        <a:lstStyle/>
        <a:p>
          <a:pPr algn="ctr"/>
          <a:endParaRPr lang="en-US"/>
        </a:p>
      </dgm:t>
    </dgm:pt>
    <dgm:pt modelId="{09D0F3F6-21BA-4D2E-A5CB-D78886F985E6}">
      <dgm:prSet phldrT="[Text]"/>
      <dgm:spPr/>
      <dgm:t>
        <a:bodyPr/>
        <a:lstStyle/>
        <a:p>
          <a:pPr algn="ctr"/>
          <a:r>
            <a:rPr lang="en-US" dirty="0"/>
            <a:t>Transcribers / Producers?</a:t>
          </a:r>
        </a:p>
      </dgm:t>
    </dgm:pt>
    <dgm:pt modelId="{FDA2B910-6324-4480-A3D1-01B78686DD48}" type="parTrans" cxnId="{1C94422E-F7EE-429E-B0A0-18BBDA115AE7}">
      <dgm:prSet/>
      <dgm:spPr/>
      <dgm:t>
        <a:bodyPr/>
        <a:lstStyle/>
        <a:p>
          <a:pPr algn="ctr"/>
          <a:endParaRPr lang="en-US"/>
        </a:p>
      </dgm:t>
    </dgm:pt>
    <dgm:pt modelId="{0AC05220-DCC9-445E-BEAB-391D8E30028B}" type="sibTrans" cxnId="{1C94422E-F7EE-429E-B0A0-18BBDA115AE7}">
      <dgm:prSet/>
      <dgm:spPr/>
      <dgm:t>
        <a:bodyPr/>
        <a:lstStyle/>
        <a:p>
          <a:pPr algn="ctr"/>
          <a:endParaRPr lang="en-US"/>
        </a:p>
      </dgm:t>
    </dgm:pt>
    <dgm:pt modelId="{A8AEC303-91F6-4542-ACB8-CD0A28D13304}">
      <dgm:prSet phldrT="[Text]"/>
      <dgm:spPr/>
      <dgm:t>
        <a:bodyPr/>
        <a:lstStyle/>
        <a:p>
          <a:pPr algn="ctr"/>
          <a:r>
            <a:rPr lang="en-US" dirty="0"/>
            <a:t>Producers?</a:t>
          </a:r>
        </a:p>
      </dgm:t>
    </dgm:pt>
    <dgm:pt modelId="{E19DAA36-A5B4-442D-8A3C-215C98E1D01A}" type="parTrans" cxnId="{BD935D1C-5EC0-48A9-B478-AEE6FD508A92}">
      <dgm:prSet/>
      <dgm:spPr/>
      <dgm:t>
        <a:bodyPr/>
        <a:lstStyle/>
        <a:p>
          <a:pPr algn="ctr"/>
          <a:endParaRPr lang="en-US"/>
        </a:p>
      </dgm:t>
    </dgm:pt>
    <dgm:pt modelId="{738AD6EE-EFD1-4F21-AFC9-BBF0A21D3244}" type="sibTrans" cxnId="{BD935D1C-5EC0-48A9-B478-AEE6FD508A92}">
      <dgm:prSet/>
      <dgm:spPr/>
      <dgm:t>
        <a:bodyPr/>
        <a:lstStyle/>
        <a:p>
          <a:pPr algn="ctr"/>
          <a:endParaRPr lang="en-US"/>
        </a:p>
      </dgm:t>
    </dgm:pt>
    <dgm:pt modelId="{D365701F-CE19-41C3-8CF9-1A73899C3988}">
      <dgm:prSet phldrT="[Text]"/>
      <dgm:spPr/>
      <dgm:t>
        <a:bodyPr/>
        <a:lstStyle/>
        <a:p>
          <a:pPr algn="ctr"/>
          <a:r>
            <a:rPr lang="en-US" dirty="0"/>
            <a:t>Parents?</a:t>
          </a:r>
        </a:p>
      </dgm:t>
    </dgm:pt>
    <dgm:pt modelId="{DE38928E-9139-4722-8562-A9E1403D664B}" type="parTrans" cxnId="{43D2594F-00C6-4810-BF62-C1462A66C341}">
      <dgm:prSet/>
      <dgm:spPr/>
      <dgm:t>
        <a:bodyPr/>
        <a:lstStyle/>
        <a:p>
          <a:pPr algn="ctr"/>
          <a:endParaRPr lang="en-US"/>
        </a:p>
      </dgm:t>
    </dgm:pt>
    <dgm:pt modelId="{972B671C-736C-4F97-8F6C-9D2DB9653403}" type="sibTrans" cxnId="{43D2594F-00C6-4810-BF62-C1462A66C341}">
      <dgm:prSet/>
      <dgm:spPr/>
      <dgm:t>
        <a:bodyPr/>
        <a:lstStyle/>
        <a:p>
          <a:pPr algn="ctr"/>
          <a:endParaRPr lang="en-US"/>
        </a:p>
      </dgm:t>
    </dgm:pt>
    <dgm:pt modelId="{5157A7B1-A188-4810-9E87-8286CA9A4C79}">
      <dgm:prSet phldrT="[Text]"/>
      <dgm:spPr/>
      <dgm:t>
        <a:bodyPr/>
        <a:lstStyle/>
        <a:p>
          <a:pPr algn="ctr"/>
          <a:r>
            <a:rPr lang="en-US" dirty="0"/>
            <a:t>Teachers?</a:t>
          </a:r>
        </a:p>
      </dgm:t>
    </dgm:pt>
    <dgm:pt modelId="{59C014D2-53BC-4804-93C6-D9D88D231BCD}" type="parTrans" cxnId="{1E17D943-2D30-43A8-BB8C-CC1E56431C46}">
      <dgm:prSet/>
      <dgm:spPr/>
      <dgm:t>
        <a:bodyPr/>
        <a:lstStyle/>
        <a:p>
          <a:pPr algn="ctr"/>
          <a:endParaRPr lang="en-US"/>
        </a:p>
      </dgm:t>
    </dgm:pt>
    <dgm:pt modelId="{BC9D90B3-61E1-40A0-9F53-8046536DFED6}" type="sibTrans" cxnId="{1E17D943-2D30-43A8-BB8C-CC1E56431C46}">
      <dgm:prSet/>
      <dgm:spPr/>
      <dgm:t>
        <a:bodyPr/>
        <a:lstStyle/>
        <a:p>
          <a:pPr algn="ctr"/>
          <a:endParaRPr lang="en-US"/>
        </a:p>
      </dgm:t>
    </dgm:pt>
    <dgm:pt modelId="{8F8CE007-707C-4044-8B1D-561F97FAEAD7}">
      <dgm:prSet phldrT="[Text]"/>
      <dgm:spPr/>
      <dgm:t>
        <a:bodyPr/>
        <a:lstStyle/>
        <a:p>
          <a:pPr algn="ctr"/>
          <a:r>
            <a:rPr lang="en-US" dirty="0"/>
            <a:t>Lawyers?</a:t>
          </a:r>
        </a:p>
      </dgm:t>
    </dgm:pt>
    <dgm:pt modelId="{E6A9331F-A894-4AED-B3AB-0CA96078E5DD}" type="parTrans" cxnId="{3F4855F9-9937-46AD-8219-FDAFE7D0136B}">
      <dgm:prSet/>
      <dgm:spPr/>
      <dgm:t>
        <a:bodyPr/>
        <a:lstStyle/>
        <a:p>
          <a:pPr algn="ctr"/>
          <a:endParaRPr lang="en-US"/>
        </a:p>
      </dgm:t>
    </dgm:pt>
    <dgm:pt modelId="{92478C31-76AB-4A2C-99E8-3EC51CF530C0}" type="sibTrans" cxnId="{3F4855F9-9937-46AD-8219-FDAFE7D0136B}">
      <dgm:prSet/>
      <dgm:spPr/>
      <dgm:t>
        <a:bodyPr/>
        <a:lstStyle/>
        <a:p>
          <a:pPr algn="ctr"/>
          <a:endParaRPr lang="en-US"/>
        </a:p>
      </dgm:t>
    </dgm:pt>
    <dgm:pt modelId="{757136DE-53A2-4A4E-8134-ED4B44ED9973}" type="pres">
      <dgm:prSet presAssocID="{4E071E32-4012-43F8-844B-66941D0ADDD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0F28DE8-9204-44EA-B4F7-4A7452AE78E7}" type="pres">
      <dgm:prSet presAssocID="{6F26DCDC-68A3-462B-9FA1-6129B985C758}" presName="Parent" presStyleLbl="node0" presStyleIdx="0" presStyleCnt="1">
        <dgm:presLayoutVars>
          <dgm:chMax val="6"/>
          <dgm:chPref val="6"/>
        </dgm:presLayoutVars>
      </dgm:prSet>
      <dgm:spPr/>
    </dgm:pt>
    <dgm:pt modelId="{4B07FFF4-3E12-4D8E-97F1-DFC8014F3FD8}" type="pres">
      <dgm:prSet presAssocID="{EE999AD4-DE8B-41B3-8572-45AEA6102958}" presName="Accent1" presStyleCnt="0"/>
      <dgm:spPr/>
    </dgm:pt>
    <dgm:pt modelId="{BA5C5152-E5E2-4BB3-BFA5-361D4F7A0DA0}" type="pres">
      <dgm:prSet presAssocID="{EE999AD4-DE8B-41B3-8572-45AEA6102958}" presName="Accent" presStyleLbl="bgShp" presStyleIdx="0" presStyleCnt="6"/>
      <dgm:spPr/>
    </dgm:pt>
    <dgm:pt modelId="{EAC5EE2C-A5EF-49ED-B99A-84202DB93B2B}" type="pres">
      <dgm:prSet presAssocID="{EE999AD4-DE8B-41B3-8572-45AEA6102958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B082C1BA-6C43-452A-9ECA-4E1D30D3AB06}" type="pres">
      <dgm:prSet presAssocID="{09D0F3F6-21BA-4D2E-A5CB-D78886F985E6}" presName="Accent2" presStyleCnt="0"/>
      <dgm:spPr/>
    </dgm:pt>
    <dgm:pt modelId="{D32FAD76-71BD-49D2-8F57-3DCB48D079D2}" type="pres">
      <dgm:prSet presAssocID="{09D0F3F6-21BA-4D2E-A5CB-D78886F985E6}" presName="Accent" presStyleLbl="bgShp" presStyleIdx="1" presStyleCnt="6"/>
      <dgm:spPr>
        <a:noFill/>
      </dgm:spPr>
    </dgm:pt>
    <dgm:pt modelId="{8DE15DE2-C2B1-4DD3-AD86-020B0146243F}" type="pres">
      <dgm:prSet presAssocID="{09D0F3F6-21BA-4D2E-A5CB-D78886F985E6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27FA174-CE59-4183-A7F8-7453B2F6A6E5}" type="pres">
      <dgm:prSet presAssocID="{A8AEC303-91F6-4542-ACB8-CD0A28D13304}" presName="Accent3" presStyleCnt="0"/>
      <dgm:spPr/>
    </dgm:pt>
    <dgm:pt modelId="{7A8C5BD8-BACC-42C2-9695-10B5392E0D54}" type="pres">
      <dgm:prSet presAssocID="{A8AEC303-91F6-4542-ACB8-CD0A28D13304}" presName="Accent" presStyleLbl="bgShp" presStyleIdx="2" presStyleCnt="6"/>
      <dgm:spPr>
        <a:noFill/>
      </dgm:spPr>
    </dgm:pt>
    <dgm:pt modelId="{C299D727-0B5D-4D35-806E-E6CB89E131FD}" type="pres">
      <dgm:prSet presAssocID="{A8AEC303-91F6-4542-ACB8-CD0A28D13304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4638006-35CF-443E-B26F-944A5AB4FF17}" type="pres">
      <dgm:prSet presAssocID="{D365701F-CE19-41C3-8CF9-1A73899C3988}" presName="Accent4" presStyleCnt="0"/>
      <dgm:spPr/>
    </dgm:pt>
    <dgm:pt modelId="{C09AB2C9-C035-4D62-8832-298446A07722}" type="pres">
      <dgm:prSet presAssocID="{D365701F-CE19-41C3-8CF9-1A73899C3988}" presName="Accent" presStyleLbl="bgShp" presStyleIdx="3" presStyleCnt="6"/>
      <dgm:spPr>
        <a:noFill/>
      </dgm:spPr>
    </dgm:pt>
    <dgm:pt modelId="{C8E38F61-437C-4FE0-8642-30086031E7B2}" type="pres">
      <dgm:prSet presAssocID="{D365701F-CE19-41C3-8CF9-1A73899C398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2504AE0E-9B45-40B3-AE04-BEFA08E80A11}" type="pres">
      <dgm:prSet presAssocID="{5157A7B1-A188-4810-9E87-8286CA9A4C79}" presName="Accent5" presStyleCnt="0"/>
      <dgm:spPr/>
    </dgm:pt>
    <dgm:pt modelId="{3F086678-6115-49A3-90FD-51082661515A}" type="pres">
      <dgm:prSet presAssocID="{5157A7B1-A188-4810-9E87-8286CA9A4C79}" presName="Accent" presStyleLbl="bgShp" presStyleIdx="4" presStyleCnt="6"/>
      <dgm:spPr>
        <a:noFill/>
      </dgm:spPr>
    </dgm:pt>
    <dgm:pt modelId="{8E893578-CB21-4827-ACB7-C41BBA8ADD71}" type="pres">
      <dgm:prSet presAssocID="{5157A7B1-A188-4810-9E87-8286CA9A4C7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D6408B5F-098F-490A-9016-519B965FA1BE}" type="pres">
      <dgm:prSet presAssocID="{8F8CE007-707C-4044-8B1D-561F97FAEAD7}" presName="Accent6" presStyleCnt="0"/>
      <dgm:spPr/>
    </dgm:pt>
    <dgm:pt modelId="{10CC130B-BE98-41B7-BEEC-6EF9D94B0856}" type="pres">
      <dgm:prSet presAssocID="{8F8CE007-707C-4044-8B1D-561F97FAEAD7}" presName="Accent" presStyleLbl="bgShp" presStyleIdx="5" presStyleCnt="6"/>
      <dgm:spPr>
        <a:noFill/>
      </dgm:spPr>
    </dgm:pt>
    <dgm:pt modelId="{A441E88C-6C00-4974-8667-5781AD94F398}" type="pres">
      <dgm:prSet presAssocID="{8F8CE007-707C-4044-8B1D-561F97FAEAD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D81EB02-B189-4FD3-86A5-1C9BB809046D}" srcId="{6F26DCDC-68A3-462B-9FA1-6129B985C758}" destId="{EE999AD4-DE8B-41B3-8572-45AEA6102958}" srcOrd="0" destOrd="0" parTransId="{3DF31B49-0693-42D1-A094-2E89163C6282}" sibTransId="{402DDD23-A71B-4FE5-89EA-BFB7908E95C6}"/>
    <dgm:cxn modelId="{BD935D1C-5EC0-48A9-B478-AEE6FD508A92}" srcId="{6F26DCDC-68A3-462B-9FA1-6129B985C758}" destId="{A8AEC303-91F6-4542-ACB8-CD0A28D13304}" srcOrd="2" destOrd="0" parTransId="{E19DAA36-A5B4-442D-8A3C-215C98E1D01A}" sibTransId="{738AD6EE-EFD1-4F21-AFC9-BBF0A21D3244}"/>
    <dgm:cxn modelId="{1C94422E-F7EE-429E-B0A0-18BBDA115AE7}" srcId="{6F26DCDC-68A3-462B-9FA1-6129B985C758}" destId="{09D0F3F6-21BA-4D2E-A5CB-D78886F985E6}" srcOrd="1" destOrd="0" parTransId="{FDA2B910-6324-4480-A3D1-01B78686DD48}" sibTransId="{0AC05220-DCC9-445E-BEAB-391D8E30028B}"/>
    <dgm:cxn modelId="{3783B834-35B4-4C11-B3BF-9C33BBFB2518}" type="presOf" srcId="{A8AEC303-91F6-4542-ACB8-CD0A28D13304}" destId="{C299D727-0B5D-4D35-806E-E6CB89E131FD}" srcOrd="0" destOrd="0" presId="urn:microsoft.com/office/officeart/2011/layout/HexagonRadial"/>
    <dgm:cxn modelId="{D30B0D5E-790B-4ED6-B33E-24C26365D04D}" type="presOf" srcId="{6F26DCDC-68A3-462B-9FA1-6129B985C758}" destId="{30F28DE8-9204-44EA-B4F7-4A7452AE78E7}" srcOrd="0" destOrd="0" presId="urn:microsoft.com/office/officeart/2011/layout/HexagonRadial"/>
    <dgm:cxn modelId="{B227B65E-914B-4FD5-A46B-B6B4ABBA8FD0}" type="presOf" srcId="{8F8CE007-707C-4044-8B1D-561F97FAEAD7}" destId="{A441E88C-6C00-4974-8667-5781AD94F398}" srcOrd="0" destOrd="0" presId="urn:microsoft.com/office/officeart/2011/layout/HexagonRadial"/>
    <dgm:cxn modelId="{1E17D943-2D30-43A8-BB8C-CC1E56431C46}" srcId="{6F26DCDC-68A3-462B-9FA1-6129B985C758}" destId="{5157A7B1-A188-4810-9E87-8286CA9A4C79}" srcOrd="4" destOrd="0" parTransId="{59C014D2-53BC-4804-93C6-D9D88D231BCD}" sibTransId="{BC9D90B3-61E1-40A0-9F53-8046536DFED6}"/>
    <dgm:cxn modelId="{D639D264-6039-471B-97FF-624E2F9D5234}" type="presOf" srcId="{EE999AD4-DE8B-41B3-8572-45AEA6102958}" destId="{EAC5EE2C-A5EF-49ED-B99A-84202DB93B2B}" srcOrd="0" destOrd="0" presId="urn:microsoft.com/office/officeart/2011/layout/HexagonRadial"/>
    <dgm:cxn modelId="{43D2594F-00C6-4810-BF62-C1462A66C341}" srcId="{6F26DCDC-68A3-462B-9FA1-6129B985C758}" destId="{D365701F-CE19-41C3-8CF9-1A73899C3988}" srcOrd="3" destOrd="0" parTransId="{DE38928E-9139-4722-8562-A9E1403D664B}" sibTransId="{972B671C-736C-4F97-8F6C-9D2DB9653403}"/>
    <dgm:cxn modelId="{BE9D3382-5B8B-4FB9-B29E-6B0BDE805F3D}" srcId="{4E071E32-4012-43F8-844B-66941D0ADDD2}" destId="{6F26DCDC-68A3-462B-9FA1-6129B985C758}" srcOrd="0" destOrd="0" parTransId="{CED9577B-5995-4B34-B0B5-B761A09B3C2E}" sibTransId="{1A68D2BD-F98B-49DF-B012-943B24B1FDED}"/>
    <dgm:cxn modelId="{8CED2D89-76B1-40E1-BA81-9854417F78D0}" type="presOf" srcId="{5157A7B1-A188-4810-9E87-8286CA9A4C79}" destId="{8E893578-CB21-4827-ACB7-C41BBA8ADD71}" srcOrd="0" destOrd="0" presId="urn:microsoft.com/office/officeart/2011/layout/HexagonRadial"/>
    <dgm:cxn modelId="{2A1589A2-04CA-4874-BF75-B52D3A58F374}" type="presOf" srcId="{4E071E32-4012-43F8-844B-66941D0ADDD2}" destId="{757136DE-53A2-4A4E-8134-ED4B44ED9973}" srcOrd="0" destOrd="0" presId="urn:microsoft.com/office/officeart/2011/layout/HexagonRadial"/>
    <dgm:cxn modelId="{768374DB-1057-4920-9EF2-ABFA3BC0F206}" type="presOf" srcId="{09D0F3F6-21BA-4D2E-A5CB-D78886F985E6}" destId="{8DE15DE2-C2B1-4DD3-AD86-020B0146243F}" srcOrd="0" destOrd="0" presId="urn:microsoft.com/office/officeart/2011/layout/HexagonRadial"/>
    <dgm:cxn modelId="{3F4855F9-9937-46AD-8219-FDAFE7D0136B}" srcId="{6F26DCDC-68A3-462B-9FA1-6129B985C758}" destId="{8F8CE007-707C-4044-8B1D-561F97FAEAD7}" srcOrd="5" destOrd="0" parTransId="{E6A9331F-A894-4AED-B3AB-0CA96078E5DD}" sibTransId="{92478C31-76AB-4A2C-99E8-3EC51CF530C0}"/>
    <dgm:cxn modelId="{AA7089FB-E3F5-448C-808B-70A089BDF7EF}" type="presOf" srcId="{D365701F-CE19-41C3-8CF9-1A73899C3988}" destId="{C8E38F61-437C-4FE0-8642-30086031E7B2}" srcOrd="0" destOrd="0" presId="urn:microsoft.com/office/officeart/2011/layout/HexagonRadial"/>
    <dgm:cxn modelId="{D1601F9A-D106-41AB-87A4-8677558C4BE7}" type="presParOf" srcId="{757136DE-53A2-4A4E-8134-ED4B44ED9973}" destId="{30F28DE8-9204-44EA-B4F7-4A7452AE78E7}" srcOrd="0" destOrd="0" presId="urn:microsoft.com/office/officeart/2011/layout/HexagonRadial"/>
    <dgm:cxn modelId="{083048E3-D77A-4655-854A-5C798B70487E}" type="presParOf" srcId="{757136DE-53A2-4A4E-8134-ED4B44ED9973}" destId="{4B07FFF4-3E12-4D8E-97F1-DFC8014F3FD8}" srcOrd="1" destOrd="0" presId="urn:microsoft.com/office/officeart/2011/layout/HexagonRadial"/>
    <dgm:cxn modelId="{23F3BBFD-CBDE-4434-BDA0-9EE179CAAEB7}" type="presParOf" srcId="{4B07FFF4-3E12-4D8E-97F1-DFC8014F3FD8}" destId="{BA5C5152-E5E2-4BB3-BFA5-361D4F7A0DA0}" srcOrd="0" destOrd="0" presId="urn:microsoft.com/office/officeart/2011/layout/HexagonRadial"/>
    <dgm:cxn modelId="{7749379E-8C8D-4F24-9C22-4DE37FD593A9}" type="presParOf" srcId="{757136DE-53A2-4A4E-8134-ED4B44ED9973}" destId="{EAC5EE2C-A5EF-49ED-B99A-84202DB93B2B}" srcOrd="2" destOrd="0" presId="urn:microsoft.com/office/officeart/2011/layout/HexagonRadial"/>
    <dgm:cxn modelId="{C59A0772-3C89-4AF8-BFA5-8E07EFCB0146}" type="presParOf" srcId="{757136DE-53A2-4A4E-8134-ED4B44ED9973}" destId="{B082C1BA-6C43-452A-9ECA-4E1D30D3AB06}" srcOrd="3" destOrd="0" presId="urn:microsoft.com/office/officeart/2011/layout/HexagonRadial"/>
    <dgm:cxn modelId="{8042D9D1-B858-416E-9D51-64F6849E10A5}" type="presParOf" srcId="{B082C1BA-6C43-452A-9ECA-4E1D30D3AB06}" destId="{D32FAD76-71BD-49D2-8F57-3DCB48D079D2}" srcOrd="0" destOrd="0" presId="urn:microsoft.com/office/officeart/2011/layout/HexagonRadial"/>
    <dgm:cxn modelId="{8393743A-AE65-4F20-A16F-8FDA71B09D1C}" type="presParOf" srcId="{757136DE-53A2-4A4E-8134-ED4B44ED9973}" destId="{8DE15DE2-C2B1-4DD3-AD86-020B0146243F}" srcOrd="4" destOrd="0" presId="urn:microsoft.com/office/officeart/2011/layout/HexagonRadial"/>
    <dgm:cxn modelId="{B4A855E2-F5CE-46EE-A539-BB1E241376E6}" type="presParOf" srcId="{757136DE-53A2-4A4E-8134-ED4B44ED9973}" destId="{E27FA174-CE59-4183-A7F8-7453B2F6A6E5}" srcOrd="5" destOrd="0" presId="urn:microsoft.com/office/officeart/2011/layout/HexagonRadial"/>
    <dgm:cxn modelId="{A5F0B60D-3071-4086-997D-B0B88E65081C}" type="presParOf" srcId="{E27FA174-CE59-4183-A7F8-7453B2F6A6E5}" destId="{7A8C5BD8-BACC-42C2-9695-10B5392E0D54}" srcOrd="0" destOrd="0" presId="urn:microsoft.com/office/officeart/2011/layout/HexagonRadial"/>
    <dgm:cxn modelId="{1323DE15-979B-4512-8331-2944CAA49D07}" type="presParOf" srcId="{757136DE-53A2-4A4E-8134-ED4B44ED9973}" destId="{C299D727-0B5D-4D35-806E-E6CB89E131FD}" srcOrd="6" destOrd="0" presId="urn:microsoft.com/office/officeart/2011/layout/HexagonRadial"/>
    <dgm:cxn modelId="{FCF589D1-3FED-461B-98A0-02720BFD0B95}" type="presParOf" srcId="{757136DE-53A2-4A4E-8134-ED4B44ED9973}" destId="{94638006-35CF-443E-B26F-944A5AB4FF17}" srcOrd="7" destOrd="0" presId="urn:microsoft.com/office/officeart/2011/layout/HexagonRadial"/>
    <dgm:cxn modelId="{18C83D8F-3829-4626-A712-023DC5F7C541}" type="presParOf" srcId="{94638006-35CF-443E-B26F-944A5AB4FF17}" destId="{C09AB2C9-C035-4D62-8832-298446A07722}" srcOrd="0" destOrd="0" presId="urn:microsoft.com/office/officeart/2011/layout/HexagonRadial"/>
    <dgm:cxn modelId="{E536F4EB-70E7-4737-A1A6-EB529D93CA42}" type="presParOf" srcId="{757136DE-53A2-4A4E-8134-ED4B44ED9973}" destId="{C8E38F61-437C-4FE0-8642-30086031E7B2}" srcOrd="8" destOrd="0" presId="urn:microsoft.com/office/officeart/2011/layout/HexagonRadial"/>
    <dgm:cxn modelId="{E26476E1-A97B-47F9-B837-9235DB13D537}" type="presParOf" srcId="{757136DE-53A2-4A4E-8134-ED4B44ED9973}" destId="{2504AE0E-9B45-40B3-AE04-BEFA08E80A11}" srcOrd="9" destOrd="0" presId="urn:microsoft.com/office/officeart/2011/layout/HexagonRadial"/>
    <dgm:cxn modelId="{8389008B-5190-4A9D-8CE2-C51E2E78E1CA}" type="presParOf" srcId="{2504AE0E-9B45-40B3-AE04-BEFA08E80A11}" destId="{3F086678-6115-49A3-90FD-51082661515A}" srcOrd="0" destOrd="0" presId="urn:microsoft.com/office/officeart/2011/layout/HexagonRadial"/>
    <dgm:cxn modelId="{B2C675FB-6243-462D-B915-DC3A79B51F8C}" type="presParOf" srcId="{757136DE-53A2-4A4E-8134-ED4B44ED9973}" destId="{8E893578-CB21-4827-ACB7-C41BBA8ADD71}" srcOrd="10" destOrd="0" presId="urn:microsoft.com/office/officeart/2011/layout/HexagonRadial"/>
    <dgm:cxn modelId="{1F4D5216-63BF-40F1-BADA-4445EA65B645}" type="presParOf" srcId="{757136DE-53A2-4A4E-8134-ED4B44ED9973}" destId="{D6408B5F-098F-490A-9016-519B965FA1BE}" srcOrd="11" destOrd="0" presId="urn:microsoft.com/office/officeart/2011/layout/HexagonRadial"/>
    <dgm:cxn modelId="{002D9AF2-1924-4ADE-A1BA-6AAF738E5E73}" type="presParOf" srcId="{D6408B5F-098F-490A-9016-519B965FA1BE}" destId="{10CC130B-BE98-41B7-BEEC-6EF9D94B0856}" srcOrd="0" destOrd="0" presId="urn:microsoft.com/office/officeart/2011/layout/HexagonRadial"/>
    <dgm:cxn modelId="{8385A45C-573D-4444-BBF0-89234DF283B4}" type="presParOf" srcId="{757136DE-53A2-4A4E-8134-ED4B44ED9973}" destId="{A441E88C-6C00-4974-8667-5781AD94F39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28DE8-9204-44EA-B4F7-4A7452AE78E7}">
      <dsp:nvSpPr>
        <dsp:cNvPr id="0" name=""/>
        <dsp:cNvSpPr/>
      </dsp:nvSpPr>
      <dsp:spPr>
        <a:xfrm>
          <a:off x="4267418" y="1755452"/>
          <a:ext cx="2231256" cy="1930127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Stakeholders</a:t>
          </a:r>
        </a:p>
      </dsp:txBody>
      <dsp:txXfrm>
        <a:off x="4637168" y="2075301"/>
        <a:ext cx="1491756" cy="1290429"/>
      </dsp:txXfrm>
    </dsp:sp>
    <dsp:sp modelId="{D32FAD76-71BD-49D2-8F57-3DCB48D079D2}">
      <dsp:nvSpPr>
        <dsp:cNvPr id="0" name=""/>
        <dsp:cNvSpPr/>
      </dsp:nvSpPr>
      <dsp:spPr>
        <a:xfrm>
          <a:off x="5664613" y="832016"/>
          <a:ext cx="841846" cy="72536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5EE2C-A5EF-49ED-B99A-84202DB93B2B}">
      <dsp:nvSpPr>
        <dsp:cNvPr id="0" name=""/>
        <dsp:cNvSpPr/>
      </dsp:nvSpPr>
      <dsp:spPr>
        <a:xfrm>
          <a:off x="4472949" y="0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Readers?</a:t>
          </a:r>
        </a:p>
      </dsp:txBody>
      <dsp:txXfrm>
        <a:off x="4775970" y="262149"/>
        <a:ext cx="1222456" cy="1057568"/>
      </dsp:txXfrm>
    </dsp:sp>
    <dsp:sp modelId="{7A8C5BD8-BACC-42C2-9695-10B5392E0D54}">
      <dsp:nvSpPr>
        <dsp:cNvPr id="0" name=""/>
        <dsp:cNvSpPr/>
      </dsp:nvSpPr>
      <dsp:spPr>
        <a:xfrm>
          <a:off x="6647113" y="2188057"/>
          <a:ext cx="841846" cy="72536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15DE2-C2B1-4DD3-AD86-020B0146243F}">
      <dsp:nvSpPr>
        <dsp:cNvPr id="0" name=""/>
        <dsp:cNvSpPr/>
      </dsp:nvSpPr>
      <dsp:spPr>
        <a:xfrm>
          <a:off x="6149894" y="972953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2761679"/>
            <a:satOff val="-7123"/>
            <a:lumOff val="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Transcribers / Producers?</a:t>
          </a:r>
        </a:p>
      </dsp:txBody>
      <dsp:txXfrm>
        <a:off x="6452915" y="1235102"/>
        <a:ext cx="1222456" cy="1057568"/>
      </dsp:txXfrm>
    </dsp:sp>
    <dsp:sp modelId="{C09AB2C9-C035-4D62-8832-298446A07722}">
      <dsp:nvSpPr>
        <dsp:cNvPr id="0" name=""/>
        <dsp:cNvSpPr/>
      </dsp:nvSpPr>
      <dsp:spPr>
        <a:xfrm>
          <a:off x="5964605" y="3718773"/>
          <a:ext cx="841846" cy="72536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9D727-0B5D-4D35-806E-E6CB89E131FD}">
      <dsp:nvSpPr>
        <dsp:cNvPr id="0" name=""/>
        <dsp:cNvSpPr/>
      </dsp:nvSpPr>
      <dsp:spPr>
        <a:xfrm>
          <a:off x="6149894" y="2885667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5523357"/>
            <a:satOff val="-14245"/>
            <a:lumOff val="1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Producers?</a:t>
          </a:r>
        </a:p>
      </dsp:txBody>
      <dsp:txXfrm>
        <a:off x="6452915" y="3147816"/>
        <a:ext cx="1222456" cy="1057568"/>
      </dsp:txXfrm>
    </dsp:sp>
    <dsp:sp modelId="{3F086678-6115-49A3-90FD-51082661515A}">
      <dsp:nvSpPr>
        <dsp:cNvPr id="0" name=""/>
        <dsp:cNvSpPr/>
      </dsp:nvSpPr>
      <dsp:spPr>
        <a:xfrm>
          <a:off x="4271570" y="3877667"/>
          <a:ext cx="841846" cy="72536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38F61-437C-4FE0-8642-30086031E7B2}">
      <dsp:nvSpPr>
        <dsp:cNvPr id="0" name=""/>
        <dsp:cNvSpPr/>
      </dsp:nvSpPr>
      <dsp:spPr>
        <a:xfrm>
          <a:off x="4472949" y="3859709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8285036"/>
            <a:satOff val="-21368"/>
            <a:lumOff val="1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Parents?</a:t>
          </a:r>
        </a:p>
      </dsp:txBody>
      <dsp:txXfrm>
        <a:off x="4775970" y="4121858"/>
        <a:ext cx="1222456" cy="1057568"/>
      </dsp:txXfrm>
    </dsp:sp>
    <dsp:sp modelId="{10CC130B-BE98-41B7-BEEC-6EF9D94B0856}">
      <dsp:nvSpPr>
        <dsp:cNvPr id="0" name=""/>
        <dsp:cNvSpPr/>
      </dsp:nvSpPr>
      <dsp:spPr>
        <a:xfrm>
          <a:off x="3272980" y="2522170"/>
          <a:ext cx="841846" cy="72536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893578-CB21-4827-ACB7-C41BBA8ADD71}">
      <dsp:nvSpPr>
        <dsp:cNvPr id="0" name=""/>
        <dsp:cNvSpPr/>
      </dsp:nvSpPr>
      <dsp:spPr>
        <a:xfrm>
          <a:off x="2788218" y="2886756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11046714"/>
            <a:satOff val="-28490"/>
            <a:lumOff val="2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Teachers?</a:t>
          </a:r>
        </a:p>
      </dsp:txBody>
      <dsp:txXfrm>
        <a:off x="3091239" y="3148905"/>
        <a:ext cx="1222456" cy="1057568"/>
      </dsp:txXfrm>
    </dsp:sp>
    <dsp:sp modelId="{A441E88C-6C00-4974-8667-5781AD94F398}">
      <dsp:nvSpPr>
        <dsp:cNvPr id="0" name=""/>
        <dsp:cNvSpPr/>
      </dsp:nvSpPr>
      <dsp:spPr>
        <a:xfrm>
          <a:off x="2788218" y="970777"/>
          <a:ext cx="1828498" cy="158186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13808393"/>
            <a:satOff val="-35613"/>
            <a:lumOff val="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Lawyers?</a:t>
          </a:r>
        </a:p>
      </dsp:txBody>
      <dsp:txXfrm>
        <a:off x="3091239" y="1232926"/>
        <a:ext cx="1222456" cy="1057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8962-C44C-480E-B05E-BAF3ECB1B353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CC1-B498-41DA-A1A9-7785F9B5C92A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2530-FF3E-4E69-8DCB-48AA26DCF9A1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7FDA-ED91-43D8-9845-E0831667B1EA}" type="datetime1">
              <a:rPr lang="en-US" smtClean="0"/>
              <a:t>9/14/2018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CFA-87F1-4891-9E29-5F1137844BF3}" type="datetime1">
              <a:rPr lang="en-US" smtClean="0"/>
              <a:t>9/14/2018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FDA3-5213-463C-9B2F-0AF885462CD4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00DD-19F2-46A3-BEE0-4662E5004832}" type="datetime1">
              <a:rPr lang="en-US" smtClean="0"/>
              <a:t>9/14/2018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F6F50-2B09-43A8-A006-68EA420CA445}" type="datetime1">
              <a:rPr lang="en-US" smtClean="0"/>
              <a:t>9/14/2018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5F6E1599-59BF-48D2-B963-40EB3ED794B2}" type="datetime1">
              <a:rPr lang="en-US" smtClean="0"/>
              <a:t>9/14/2018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dstar.com/te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nthony@tibbs.ca" TargetMode="External"/><Relationship Id="rId2" Type="http://schemas.openxmlformats.org/officeDocument/2006/relationships/hyperlink" Target="mailto:atibbs@merchantlaw.com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linkedin.com/in/anthonytibb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349624"/>
            <a:ext cx="9604310" cy="4943002"/>
          </a:xfrm>
        </p:spPr>
        <p:txBody>
          <a:bodyPr>
            <a:normAutofit/>
          </a:bodyPr>
          <a:lstStyle/>
          <a:p>
            <a:r>
              <a:rPr lang="en-US" sz="4800" dirty="0"/>
              <a:t>The </a:t>
            </a:r>
            <a:r>
              <a:rPr lang="en-US" sz="4800" i="1" dirty="0"/>
              <a:t>Copyright Act </a:t>
            </a:r>
            <a:r>
              <a:rPr lang="en-US" sz="4800" dirty="0"/>
              <a:t>Demystified for Production of Alternative Format Materials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3"/>
            <a:ext cx="9604310" cy="874107"/>
          </a:xfrm>
        </p:spPr>
        <p:txBody>
          <a:bodyPr>
            <a:normAutofit/>
          </a:bodyPr>
          <a:lstStyle/>
          <a:p>
            <a:r>
              <a:rPr lang="en-US" dirty="0"/>
              <a:t>Presented September 15</a:t>
            </a:r>
            <a:r>
              <a:rPr lang="en-US" baseline="30000" dirty="0"/>
              <a:t>th</a:t>
            </a:r>
            <a:r>
              <a:rPr lang="en-US" dirty="0"/>
              <a:t>, 2018 – Braille Literacy Canada Teleconference</a:t>
            </a:r>
            <a:br>
              <a:rPr lang="en-US" dirty="0"/>
            </a:br>
            <a:r>
              <a:rPr lang="en-US" dirty="0"/>
              <a:t>Anthony Tibbs, LLB, BCL, </a:t>
            </a:r>
            <a:r>
              <a:rPr lang="en-US" dirty="0" err="1"/>
              <a:t>B.Comm</a:t>
            </a:r>
            <a:r>
              <a:rPr lang="en-US" dirty="0"/>
              <a:t> (Hon.)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C383-DC21-4B74-B79E-E4519EED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is Protected?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4131-C87E-413F-8681-89A4D09C1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43101"/>
            <a:ext cx="9601200" cy="43306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32 (1) It is not an infringement of copyright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	for </a:t>
            </a:r>
            <a:r>
              <a:rPr lang="en-US" b="1" dirty="0">
                <a:solidFill>
                  <a:srgbClr val="002060"/>
                </a:solidFill>
              </a:rPr>
              <a:t>a person with a perceptual disability,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	for </a:t>
            </a:r>
            <a:r>
              <a:rPr lang="en-US" b="1" dirty="0">
                <a:solidFill>
                  <a:srgbClr val="002060"/>
                </a:solidFill>
              </a:rPr>
              <a:t>a person acting at the request of such a person</a:t>
            </a:r>
            <a:r>
              <a:rPr lang="en-US" dirty="0">
                <a:solidFill>
                  <a:srgbClr val="002060"/>
                </a:solidFill>
              </a:rPr>
              <a:t> or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	for </a:t>
            </a:r>
            <a:r>
              <a:rPr lang="en-US" b="1" dirty="0">
                <a:solidFill>
                  <a:srgbClr val="002060"/>
                </a:solidFill>
              </a:rPr>
              <a:t>a non-profit organization acting for the benefit of such a person</a:t>
            </a:r>
            <a:r>
              <a:rPr lang="en-US" dirty="0">
                <a:solidFill>
                  <a:srgbClr val="002060"/>
                </a:solidFill>
              </a:rPr>
              <a:t> to …</a:t>
            </a:r>
          </a:p>
          <a:p>
            <a:r>
              <a:rPr lang="en-US" dirty="0"/>
              <a:t>The end user can make their own ‘accessible’ copies</a:t>
            </a:r>
          </a:p>
          <a:p>
            <a:r>
              <a:rPr lang="en-US" dirty="0"/>
              <a:t>“acting </a:t>
            </a:r>
            <a:r>
              <a:rPr lang="en-US" b="1" dirty="0"/>
              <a:t>at the request of </a:t>
            </a:r>
            <a:r>
              <a:rPr lang="en-US" dirty="0"/>
              <a:t>such a person” vs “acting </a:t>
            </a:r>
            <a:r>
              <a:rPr lang="en-US" b="1" dirty="0"/>
              <a:t>for the benefit of</a:t>
            </a:r>
            <a:r>
              <a:rPr lang="en-US" dirty="0"/>
              <a:t> such a person”</a:t>
            </a:r>
          </a:p>
          <a:p>
            <a:pPr lvl="1"/>
            <a:r>
              <a:rPr lang="en-US" dirty="0"/>
              <a:t>End user can ask a friend or family member to do it</a:t>
            </a:r>
          </a:p>
          <a:p>
            <a:pPr lvl="1"/>
            <a:r>
              <a:rPr lang="en-US" dirty="0"/>
              <a:t>Non-profit organizations could produce, whether or not a specific user has requested</a:t>
            </a:r>
          </a:p>
          <a:p>
            <a:r>
              <a:rPr lang="en-US" dirty="0"/>
              <a:t>Uncharted waters when acting ‘at the request’ of an end user</a:t>
            </a:r>
          </a:p>
          <a:p>
            <a:pPr lvl="1"/>
            <a:r>
              <a:rPr lang="en-US" dirty="0"/>
              <a:t>Would a ‘person’ include an individual who charges (where they are paid not for the </a:t>
            </a:r>
            <a:r>
              <a:rPr lang="en-US" b="1" dirty="0"/>
              <a:t>book</a:t>
            </a:r>
            <a:r>
              <a:rPr lang="en-US" dirty="0"/>
              <a:t> but for the </a:t>
            </a:r>
            <a:r>
              <a:rPr lang="en-US" b="1" i="1" dirty="0"/>
              <a:t>service</a:t>
            </a:r>
            <a:r>
              <a:rPr lang="en-US" dirty="0"/>
              <a:t> of rendering the book accessible)?</a:t>
            </a:r>
          </a:p>
          <a:p>
            <a:pPr lvl="1"/>
            <a:r>
              <a:rPr lang="en-US" dirty="0"/>
              <a:t>Would a ‘person’ include a for-profit entity hired to make an accessible copy at the request of a specific individual?</a:t>
            </a:r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C1635-D10F-4FCB-98DA-5CF66AEC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5E06-313C-4AF9-9E28-99EB0148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“Format specially designed for persons with a perceptual disability”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5B9C-840F-46A7-9B81-EC5CAEE44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178299"/>
          </a:xfrm>
        </p:spPr>
        <p:txBody>
          <a:bodyPr>
            <a:normAutofit lnSpcReduction="10000"/>
          </a:bodyPr>
          <a:lstStyle/>
          <a:p>
            <a:r>
              <a:rPr lang="en-CA" dirty="0"/>
              <a:t>Clear examples</a:t>
            </a:r>
          </a:p>
          <a:p>
            <a:pPr lvl="1"/>
            <a:r>
              <a:rPr lang="en-CA" dirty="0"/>
              <a:t>braille (paper or hard copy)</a:t>
            </a:r>
          </a:p>
          <a:p>
            <a:pPr lvl="1"/>
            <a:r>
              <a:rPr lang="en-CA" dirty="0"/>
              <a:t>sign language</a:t>
            </a:r>
          </a:p>
          <a:p>
            <a:pPr lvl="1"/>
            <a:r>
              <a:rPr lang="en-CA" dirty="0"/>
              <a:t>DAISY books, </a:t>
            </a:r>
            <a:r>
              <a:rPr lang="en-CA" dirty="0" err="1"/>
              <a:t>Bookshare</a:t>
            </a:r>
            <a:r>
              <a:rPr lang="en-CA" dirty="0"/>
              <a:t> (sort of)</a:t>
            </a:r>
          </a:p>
          <a:p>
            <a:r>
              <a:rPr lang="en-CA" dirty="0"/>
              <a:t>Fairly clear examples</a:t>
            </a:r>
          </a:p>
          <a:p>
            <a:pPr lvl="1"/>
            <a:r>
              <a:rPr lang="en-CA" dirty="0"/>
              <a:t>PDF or Word document with transcribed book (reformatted with navigation elements added, etc.)</a:t>
            </a:r>
          </a:p>
          <a:p>
            <a:r>
              <a:rPr lang="en-CA" dirty="0"/>
              <a:t>Less clear examples</a:t>
            </a:r>
          </a:p>
          <a:p>
            <a:pPr lvl="1"/>
            <a:r>
              <a:rPr lang="en-CA" dirty="0"/>
              <a:t>Audio books (MP3) – wrap in DAISY?</a:t>
            </a:r>
          </a:p>
          <a:p>
            <a:pPr lvl="1"/>
            <a:r>
              <a:rPr lang="en-CA" dirty="0"/>
              <a:t>Plain text files – use / develop “TEN-like” standard?  (</a:t>
            </a:r>
            <a:r>
              <a:rPr lang="en-CA" dirty="0">
                <a:hlinkClick r:id="rId2"/>
              </a:rPr>
              <a:t>http://www.headstar.com/ten/</a:t>
            </a:r>
            <a:r>
              <a:rPr lang="en-CA" dirty="0"/>
              <a:t>) </a:t>
            </a:r>
          </a:p>
          <a:p>
            <a:pPr lvl="1"/>
            <a:r>
              <a:rPr lang="en-CA" dirty="0"/>
              <a:t>Direct PDF image scans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1B7CE-810D-42BB-AB34-445009015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9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DCA27-D4DC-4218-A4BB-AC6A204F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curious provision: Sharing per s. 32(1)(b.1)?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380EB-C327-4BE7-A0A5-6B4BD4D8A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 (1) (b.1): It is not an infringement of copyright for a person with a perceptual disability, for a person acting at the request of such a person or for a non-profit organization acting for the benefit of such a person </a:t>
            </a:r>
            <a:r>
              <a:rPr lang="en-US" b="1" i="1" dirty="0"/>
              <a:t>to provide</a:t>
            </a:r>
            <a:r>
              <a:rPr lang="en-US" i="1" dirty="0"/>
              <a:t> a person with a perceptual disability with, </a:t>
            </a:r>
            <a:r>
              <a:rPr lang="en-US" b="1" i="1" dirty="0"/>
              <a:t>or provide </a:t>
            </a:r>
            <a:r>
              <a:rPr lang="en-US" i="1" dirty="0"/>
              <a:t>such a person with </a:t>
            </a:r>
            <a:r>
              <a:rPr lang="en-US" b="1" i="1" dirty="0"/>
              <a:t>access to</a:t>
            </a:r>
            <a:r>
              <a:rPr lang="en-US" i="1" dirty="0"/>
              <a:t>, </a:t>
            </a:r>
            <a:r>
              <a:rPr lang="en-US" b="1" i="1" dirty="0"/>
              <a:t>a work or other subject-matter to which any of paragraphs (a) to (b) applies, in a format specially designed for persons with a perceptual disability</a:t>
            </a:r>
            <a:r>
              <a:rPr lang="en-US" i="1" dirty="0"/>
              <a:t>, and do any other act that is necessary for that purpose</a:t>
            </a:r>
          </a:p>
          <a:p>
            <a:r>
              <a:rPr lang="en-US" dirty="0"/>
              <a:t>What does “providing access to a work” mean?</a:t>
            </a:r>
          </a:p>
          <a:p>
            <a:pPr lvl="1"/>
            <a:r>
              <a:rPr lang="en-US" dirty="0"/>
              <a:t>Seems to suggest that user A could “provide access to” alternative format materials to user B (without necessarily producing a copy specifically for user B)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3C97A-0CC9-4479-9326-6F00357A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4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18B14-C925-4873-BFD6-4E9B5AB2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 “One Book, One Copy” Provisions and Requirements to Show “Proof of Purchase”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F07C2-D09D-495A-96A7-1C72D09C7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279899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Copyright Act</a:t>
            </a:r>
            <a:r>
              <a:rPr lang="en-US" dirty="0"/>
              <a:t> is silent on preconditions to making an “alternative format” – but since it speaks of </a:t>
            </a:r>
            <a:r>
              <a:rPr lang="en-US" b="1" dirty="0"/>
              <a:t>reproducing</a:t>
            </a:r>
            <a:r>
              <a:rPr lang="en-US" dirty="0"/>
              <a:t>, access to the original content is implied</a:t>
            </a:r>
          </a:p>
          <a:p>
            <a:r>
              <a:rPr lang="en-US" i="1" dirty="0"/>
              <a:t>Copyright Act</a:t>
            </a:r>
            <a:r>
              <a:rPr lang="en-US" dirty="0"/>
              <a:t> is silent on preconditions for “providing access to” an alternative format</a:t>
            </a:r>
          </a:p>
          <a:p>
            <a:r>
              <a:rPr lang="en-US" dirty="0"/>
              <a:t>Common sense approach, and this is the approach taken by many institutions, would seem to be:</a:t>
            </a:r>
          </a:p>
          <a:p>
            <a:pPr lvl="1"/>
            <a:r>
              <a:rPr lang="en-US" dirty="0"/>
              <a:t>So long as you have (in your possession or control, or access to) the original inaccessible version, you can have (in your possession or control, or access to) an accessible version</a:t>
            </a:r>
          </a:p>
          <a:p>
            <a:r>
              <a:rPr lang="en-US" dirty="0"/>
              <a:t>Assuming purchase is necessary at all, purchasing </a:t>
            </a:r>
            <a:r>
              <a:rPr lang="en-US" b="1" i="1" dirty="0"/>
              <a:t>any</a:t>
            </a:r>
            <a:r>
              <a:rPr lang="en-US" dirty="0"/>
              <a:t> variety should be enough</a:t>
            </a:r>
          </a:p>
          <a:p>
            <a:pPr lvl="1"/>
            <a:r>
              <a:rPr lang="en-US" dirty="0"/>
              <a:t>New or used?</a:t>
            </a:r>
          </a:p>
          <a:p>
            <a:pPr lvl="1"/>
            <a:r>
              <a:rPr lang="en-US" dirty="0"/>
              <a:t>Print, eBook, Kindle?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66C3A-4C00-46F0-88C2-79422624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4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65D-12B9-42ED-B085-52E25C81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 “One Book, One Copy” Provisions and Requirements to Show “Proof of Purchase”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7E2F5-C6BE-4D26-B5B6-30E07DE07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this is not how entities are actually behaving</a:t>
            </a:r>
          </a:p>
          <a:p>
            <a:r>
              <a:rPr lang="en-US" dirty="0" err="1"/>
              <a:t>Bookshare</a:t>
            </a:r>
            <a:r>
              <a:rPr lang="en-US" dirty="0"/>
              <a:t> or CELA (formerly the CNIB library)</a:t>
            </a:r>
          </a:p>
          <a:p>
            <a:pPr lvl="1"/>
            <a:r>
              <a:rPr lang="en-US" dirty="0"/>
              <a:t>Unlimited copies available to patrons on demand (without buying “originals”)</a:t>
            </a:r>
          </a:p>
          <a:p>
            <a:r>
              <a:rPr lang="en-US" dirty="0"/>
              <a:t>Alternative Education Resources for Ontario (“AERO”):</a:t>
            </a:r>
          </a:p>
          <a:p>
            <a:pPr lvl="1"/>
            <a:r>
              <a:rPr lang="en-US" dirty="0"/>
              <a:t>“Books that are downloaded must be deleted from the storage site at the school and deleted under the student's holdings at the end of the school year.”  </a:t>
            </a:r>
          </a:p>
          <a:p>
            <a:pPr lvl="2"/>
            <a:r>
              <a:rPr lang="en-US" b="1" i="1" dirty="0"/>
              <a:t>On what basis are such “limitations” imposed?!</a:t>
            </a:r>
          </a:p>
          <a:p>
            <a:r>
              <a:rPr lang="en-US" b="1" dirty="0"/>
              <a:t>Impression</a:t>
            </a:r>
            <a:r>
              <a:rPr lang="en-US" dirty="0"/>
              <a:t>: Access Copyright, etc. have layered their own provisions relating to ‘alternative format production’ – could be moot given s. 32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526AB-7720-404B-BF34-83F86D8C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3913-7A6F-4294-8F5B-BD283851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“Fair Use” Provisions Apply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1F201-48CB-45B2-9748-3C804987F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would be “fair use” for a sighted student making a copy, it’ll be “fair use” for the blind</a:t>
            </a:r>
          </a:p>
          <a:p>
            <a:r>
              <a:rPr lang="en-US" dirty="0"/>
              <a:t>Students may need to scan </a:t>
            </a:r>
            <a:r>
              <a:rPr lang="en-US" b="1" u="sng" dirty="0"/>
              <a:t>some</a:t>
            </a:r>
            <a:r>
              <a:rPr lang="en-US" dirty="0"/>
              <a:t> of a book to read it</a:t>
            </a:r>
          </a:p>
          <a:p>
            <a:r>
              <a:rPr lang="en-US" dirty="0"/>
              <a:t>This is equivalent to a student photocopying </a:t>
            </a:r>
            <a:r>
              <a:rPr lang="en-US" b="1" u="sng" dirty="0"/>
              <a:t>some</a:t>
            </a:r>
            <a:r>
              <a:rPr lang="en-US" dirty="0"/>
              <a:t> of a book and taking the copies home</a:t>
            </a:r>
          </a:p>
          <a:p>
            <a:r>
              <a:rPr lang="en-US" dirty="0"/>
              <a:t>Can keep electronic copies of </a:t>
            </a:r>
            <a:r>
              <a:rPr lang="en-US" b="1" u="sng" dirty="0"/>
              <a:t>some</a:t>
            </a:r>
            <a:r>
              <a:rPr lang="en-US" dirty="0"/>
              <a:t> of a book made this way</a:t>
            </a:r>
          </a:p>
          <a:p>
            <a:r>
              <a:rPr lang="en-US" dirty="0"/>
              <a:t>For entire books, rely on s. 32 provisions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34134-72E5-4B39-888D-6E3770E3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7A1E-F806-43B1-A4F5-1F3CDA60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Your Nemesis: Testy Publishers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AA100-07A1-4835-8F79-765F041E9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Often it is much easier to create alternative formats from original electronic source files</a:t>
            </a:r>
          </a:p>
          <a:p>
            <a:pPr lvl="1"/>
            <a:r>
              <a:rPr lang="en-US" dirty="0"/>
              <a:t>But publishers are often “reluctant” to provide electronic copies</a:t>
            </a:r>
          </a:p>
          <a:p>
            <a:pPr lvl="1"/>
            <a:r>
              <a:rPr lang="en-US" b="1" i="1" dirty="0"/>
              <a:t>Yet they’ll give away free print copies???</a:t>
            </a:r>
          </a:p>
          <a:p>
            <a:pPr lvl="1"/>
            <a:r>
              <a:rPr lang="en-US" dirty="0"/>
              <a:t>Need to educate that accessible copies </a:t>
            </a:r>
            <a:r>
              <a:rPr lang="en-US" b="1" u="sng" dirty="0"/>
              <a:t>will be made</a:t>
            </a:r>
            <a:r>
              <a:rPr lang="en-US" dirty="0"/>
              <a:t>, one way or the other</a:t>
            </a:r>
          </a:p>
          <a:p>
            <a:r>
              <a:rPr lang="en-US" dirty="0"/>
              <a:t>Publishers often attempt to impose additional “restrictions”</a:t>
            </a:r>
          </a:p>
          <a:p>
            <a:pPr lvl="1"/>
            <a:r>
              <a:rPr lang="en-US" dirty="0"/>
              <a:t>Conditions may be inconsistent or more restrictive than </a:t>
            </a:r>
            <a:r>
              <a:rPr lang="en-US" i="1" dirty="0"/>
              <a:t>Copyright Act</a:t>
            </a:r>
            <a:r>
              <a:rPr lang="en-US" dirty="0"/>
              <a:t> entitlements</a:t>
            </a:r>
          </a:p>
          <a:p>
            <a:pPr lvl="1"/>
            <a:r>
              <a:rPr lang="en-US" dirty="0"/>
              <a:t>Important that end users stand up for their rights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8EB92-EDFD-4A89-8FBC-FBC44E17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8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A30F0-F15A-425B-89CC-84C3EB2D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Your Nemesis: Testy Professors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C31E3-97B0-4E54-ABF7-CFABDA102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individual teachers or professors may in effect own the copyright to their own materials (e.g. PowerPoint slides, exam guides)</a:t>
            </a:r>
          </a:p>
          <a:p>
            <a:r>
              <a:rPr lang="en-US" dirty="0"/>
              <a:t>As with publishers, some are reluctant to provide electronic copies</a:t>
            </a:r>
          </a:p>
          <a:p>
            <a:r>
              <a:rPr lang="en-US" dirty="0"/>
              <a:t>Creates real accessibility barriers if slides cannot be obtained in advance</a:t>
            </a:r>
          </a:p>
          <a:p>
            <a:r>
              <a:rPr lang="en-US" dirty="0"/>
              <a:t>Need to educate that accessible copies </a:t>
            </a:r>
            <a:r>
              <a:rPr lang="en-US" b="1" u="sng" dirty="0"/>
              <a:t>will be made</a:t>
            </a:r>
            <a:r>
              <a:rPr lang="en-US" dirty="0"/>
              <a:t>, one way or the other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C5153-AD67-4BD0-A432-207597E94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9DA8-96D7-4636-89B5-6DEB056B3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It’s 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1DEE-73E1-487E-A702-B1F5717CB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Tricky situations?</a:t>
            </a:r>
          </a:p>
          <a:p>
            <a:r>
              <a:rPr lang="en-CA" dirty="0"/>
              <a:t>Case examples?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48B32-CC3C-4F21-BF3A-B875F9BE3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2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8B5B-5518-49FE-8297-3818AA4CC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EDE29-1C99-4609-8520-532D5E468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individual with a perceptual disability, where they own or otherwise have (legal) access to inaccessible content, is entitled to have that content made accessible to them</a:t>
            </a:r>
          </a:p>
          <a:p>
            <a:r>
              <a:rPr lang="en-US" dirty="0"/>
              <a:t>Copyright holders cannot stop you from making accessible copies</a:t>
            </a:r>
          </a:p>
          <a:p>
            <a:r>
              <a:rPr lang="en-US" dirty="0"/>
              <a:t>Virtually no “case law” on any of these provisions</a:t>
            </a:r>
          </a:p>
          <a:p>
            <a:pPr lvl="1"/>
            <a:r>
              <a:rPr lang="en-US" dirty="0"/>
              <a:t>Students facing unreasonable restrictions often must accept them, because they do not have months or years to fight a court battle to prove otherwise</a:t>
            </a:r>
          </a:p>
          <a:p>
            <a:r>
              <a:rPr lang="en-US" dirty="0"/>
              <a:t>Collective pushback on publishers, professors, etc. imposing additional unreasonable restrictions is needed</a:t>
            </a:r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ECFF-C134-481D-B66A-7F8FF059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3ACA-88D9-41BD-B4CF-A5B74723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E1D0A-EAEB-4695-9F87-A66CFDCF3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vision – but used large print, screen readers, OCR, braille, etc. </a:t>
            </a:r>
          </a:p>
          <a:p>
            <a:r>
              <a:rPr lang="en-US" dirty="0"/>
              <a:t>Community organizations</a:t>
            </a:r>
          </a:p>
          <a:p>
            <a:pPr lvl="1"/>
            <a:r>
              <a:rPr lang="en-US" dirty="0"/>
              <a:t>Braille Literacy Canada, Media Access Canada</a:t>
            </a:r>
          </a:p>
          <a:p>
            <a:pPr lvl="1"/>
            <a:r>
              <a:rPr lang="en-US" dirty="0"/>
              <a:t>Alliance for Equality of Blind Canadians</a:t>
            </a:r>
          </a:p>
          <a:p>
            <a:r>
              <a:rPr lang="en-US" dirty="0"/>
              <a:t>Lawyer by trade</a:t>
            </a:r>
          </a:p>
          <a:p>
            <a:pPr lvl="1"/>
            <a:r>
              <a:rPr lang="en-US" dirty="0"/>
              <a:t>Civil and class action litigation</a:t>
            </a:r>
          </a:p>
          <a:p>
            <a:pPr lvl="1"/>
            <a:r>
              <a:rPr lang="en-US" dirty="0"/>
              <a:t>Human rights (employment, education, discrimination in service provision)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4A651-7FD1-4CC0-99DB-06BFC971B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1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582F9-F76F-41DA-866F-B06DF783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Thank you!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617A9-D568-4967-B098-C6E0ACD1F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10363200" cy="3810001"/>
          </a:xfrm>
        </p:spPr>
        <p:txBody>
          <a:bodyPr/>
          <a:lstStyle/>
          <a:p>
            <a:r>
              <a:rPr lang="en-CA" dirty="0"/>
              <a:t>Anthony Tibbs</a:t>
            </a:r>
            <a:br>
              <a:rPr lang="en-CA" dirty="0"/>
            </a:br>
            <a:r>
              <a:rPr lang="en-CA" dirty="0"/>
              <a:t>Merchant Law Group LLP</a:t>
            </a:r>
          </a:p>
          <a:p>
            <a:endParaRPr lang="en-CA" dirty="0"/>
          </a:p>
          <a:p>
            <a:r>
              <a:rPr lang="en-CA" dirty="0"/>
              <a:t>Phone: 1-888-567-7777</a:t>
            </a:r>
          </a:p>
          <a:p>
            <a:r>
              <a:rPr lang="en-CA" dirty="0"/>
              <a:t>Email: </a:t>
            </a:r>
            <a:r>
              <a:rPr lang="en-CA" u="sng" dirty="0">
                <a:hlinkClick r:id="rId2"/>
              </a:rPr>
              <a:t>atibbs@merchantlaw.com</a:t>
            </a:r>
            <a:r>
              <a:rPr lang="en-CA" dirty="0"/>
              <a:t> or </a:t>
            </a:r>
            <a:r>
              <a:rPr lang="en-CA" u="sng" dirty="0">
                <a:hlinkClick r:id="rId3"/>
              </a:rPr>
              <a:t>anthony@tibbs.ca</a:t>
            </a:r>
            <a:r>
              <a:rPr lang="en-CA" dirty="0"/>
              <a:t> </a:t>
            </a:r>
          </a:p>
          <a:p>
            <a:r>
              <a:rPr lang="en-CA" dirty="0"/>
              <a:t>Twitter: @</a:t>
            </a:r>
            <a:r>
              <a:rPr lang="en-CA" dirty="0" err="1"/>
              <a:t>tibbsa</a:t>
            </a:r>
            <a:endParaRPr lang="en-CA" dirty="0"/>
          </a:p>
          <a:p>
            <a:r>
              <a:rPr lang="en-CA" dirty="0"/>
              <a:t>LinkedIn: </a:t>
            </a:r>
            <a:r>
              <a:rPr lang="en-CA" u="sng" dirty="0">
                <a:hlinkClick r:id="rId4"/>
              </a:rPr>
              <a:t>https://www.linkedin.com/in/anthonytibbs/</a:t>
            </a:r>
            <a:endParaRPr lang="en-CA" dirty="0"/>
          </a:p>
          <a:p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7FA1B9-094B-4EBD-B41A-A437BE4B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1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FEC50-21A1-4999-AA5B-FEDB734A5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Purpose and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AADA0-B625-4918-BBDC-F831DF7FC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aims to provide you with general information about the </a:t>
            </a:r>
            <a:r>
              <a:rPr lang="en-US" i="1" dirty="0"/>
              <a:t>Copyright Act</a:t>
            </a:r>
            <a:r>
              <a:rPr lang="en-US" dirty="0"/>
              <a:t> and implications for the production of alternative format materials</a:t>
            </a:r>
          </a:p>
          <a:p>
            <a:r>
              <a:rPr lang="en-US" dirty="0"/>
              <a:t>Impetus</a:t>
            </a:r>
          </a:p>
          <a:p>
            <a:r>
              <a:rPr lang="en-US" dirty="0"/>
              <a:t>Not addressing </a:t>
            </a:r>
            <a:r>
              <a:rPr lang="en-US" i="1" dirty="0"/>
              <a:t>Marrakesh </a:t>
            </a:r>
            <a:r>
              <a:rPr lang="en-US" dirty="0"/>
              <a:t>issues re: international importing/exporting of alternative format materials</a:t>
            </a:r>
          </a:p>
          <a:p>
            <a:r>
              <a:rPr lang="en-US" dirty="0"/>
              <a:t>Nothing in this presentation should be taken as </a:t>
            </a:r>
            <a:r>
              <a:rPr lang="en-US" b="1" dirty="0"/>
              <a:t>legal advice</a:t>
            </a:r>
            <a:r>
              <a:rPr lang="en-US" dirty="0"/>
              <a:t> pertaining to your specific fact situation. Consult a lawyer if a formal opinion is required.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C14F5-57F6-468A-8A14-4C161F99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6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8D32-8507-4140-92A0-7F8BA7304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391989">
            <a:off x="-520263" y="773011"/>
            <a:ext cx="3631325" cy="801003"/>
          </a:xfrm>
        </p:spPr>
        <p:txBody>
          <a:bodyPr>
            <a:normAutofit/>
          </a:bodyPr>
          <a:lstStyle/>
          <a:p>
            <a:pPr algn="ctr"/>
            <a:r>
              <a:rPr lang="en-CA" sz="3600" dirty="0"/>
              <a:t>Who’s Here?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A7767F-10A6-45CF-9CAA-8F5BA1BED0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745007"/>
              </p:ext>
            </p:extLst>
          </p:nvPr>
        </p:nvGraphicFramePr>
        <p:xfrm>
          <a:off x="488574" y="618566"/>
          <a:ext cx="10766612" cy="5441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3C18F7-E94A-4FC4-B057-E9BEFFAB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0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BA57-E2A1-453D-AB3D-5E156B97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Are You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7496B-2ED9-4C91-AFDF-945E8B0FE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have you learned about the </a:t>
            </a:r>
            <a:r>
              <a:rPr lang="en-US" i="1" dirty="0"/>
              <a:t>Copyright Act</a:t>
            </a:r>
            <a:r>
              <a:rPr lang="en-US" dirty="0"/>
              <a:t>?</a:t>
            </a:r>
          </a:p>
          <a:p>
            <a:r>
              <a:rPr lang="en-US" dirty="0"/>
              <a:t>How often do you encounter “problems”?</a:t>
            </a:r>
          </a:p>
          <a:p>
            <a:r>
              <a:rPr lang="en-US" dirty="0"/>
              <a:t>What challenges have you encountered?</a:t>
            </a:r>
          </a:p>
          <a:p>
            <a:r>
              <a:rPr lang="en-US" dirty="0"/>
              <a:t>What do you hope to learn today?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BD588-28CA-407B-AA1F-25838E808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0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7134-1AFF-4CDA-AB18-D2AE6B2FB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Changes to the </a:t>
            </a:r>
            <a:r>
              <a:rPr lang="en-US" i="1" dirty="0"/>
              <a:t>Copyright Act</a:t>
            </a:r>
            <a:endParaRPr lang="en-CA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652A3-8CF3-4FF5-B1A1-16185C24C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Be careful about “Googling” and relying on existing guides to the </a:t>
            </a:r>
            <a:r>
              <a:rPr lang="en-CA" i="1" dirty="0"/>
              <a:t>Copyright Act</a:t>
            </a:r>
            <a:endParaRPr lang="en-CA" dirty="0"/>
          </a:p>
          <a:p>
            <a:r>
              <a:rPr lang="en-US" i="1" dirty="0"/>
              <a:t>Copyright Act</a:t>
            </a:r>
            <a:r>
              <a:rPr lang="en-US" dirty="0"/>
              <a:t> amended in 2016 to implement the </a:t>
            </a:r>
            <a:r>
              <a:rPr lang="en-US" i="1" dirty="0"/>
              <a:t>Marrakesh Treaty,</a:t>
            </a:r>
            <a:r>
              <a:rPr lang="en-US" dirty="0"/>
              <a:t> allowing for easier sharing of alternative format resources across international borders</a:t>
            </a:r>
          </a:p>
          <a:p>
            <a:pPr lvl="1"/>
            <a:r>
              <a:rPr lang="en-US" dirty="0"/>
              <a:t>Marrakesh is beyond the scope of this presentation</a:t>
            </a:r>
          </a:p>
          <a:p>
            <a:r>
              <a:rPr lang="en-US" dirty="0"/>
              <a:t>It is now legal to make </a:t>
            </a:r>
            <a:r>
              <a:rPr lang="en-US" b="1" dirty="0"/>
              <a:t>large print</a:t>
            </a:r>
            <a:r>
              <a:rPr lang="en-US" dirty="0"/>
              <a:t> copies of a book</a:t>
            </a:r>
          </a:p>
          <a:p>
            <a:r>
              <a:rPr lang="en-US" dirty="0"/>
              <a:t>Adapting </a:t>
            </a:r>
            <a:r>
              <a:rPr lang="en-US" b="1" dirty="0"/>
              <a:t>videos</a:t>
            </a:r>
            <a:r>
              <a:rPr lang="en-US" dirty="0"/>
              <a:t> and </a:t>
            </a:r>
            <a:r>
              <a:rPr lang="en-US" b="1" dirty="0"/>
              <a:t>movies</a:t>
            </a:r>
            <a:r>
              <a:rPr lang="en-US" dirty="0"/>
              <a:t> still requires permission of the copyright owner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617D2-FDC2-4D96-9714-882F0623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CE6FC-EA00-4286-A8A2-3F6376540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Defining “Perceptual Disability”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03C20-9EC3-4EDC-BDD6-A5DA546AE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perceptual disability </a:t>
            </a:r>
            <a:r>
              <a:rPr lang="en-US" dirty="0">
                <a:solidFill>
                  <a:srgbClr val="002060"/>
                </a:solidFill>
              </a:rPr>
              <a:t>means a disability that prevents or inhibits a person from reading or hearing a literary, musical, dramatic or artistic work in its original format, and includes such a disability resulting from</a:t>
            </a:r>
          </a:p>
          <a:p>
            <a:pPr marL="617220" lvl="1" indent="-342900">
              <a:buFont typeface="+mj-lt"/>
              <a:buAutoNum type="alphaLcPeriod"/>
            </a:pPr>
            <a:r>
              <a:rPr lang="en-US" dirty="0">
                <a:solidFill>
                  <a:srgbClr val="002060"/>
                </a:solidFill>
              </a:rPr>
              <a:t>severe or total </a:t>
            </a:r>
            <a:r>
              <a:rPr lang="en-US" b="1" dirty="0">
                <a:solidFill>
                  <a:srgbClr val="002060"/>
                </a:solidFill>
              </a:rPr>
              <a:t>impairment of sight or hearing</a:t>
            </a:r>
            <a:r>
              <a:rPr lang="en-US" dirty="0">
                <a:solidFill>
                  <a:srgbClr val="002060"/>
                </a:solidFill>
              </a:rPr>
              <a:t> or the inability to focus or move one’s eyes,</a:t>
            </a:r>
          </a:p>
          <a:p>
            <a:pPr marL="617220" lvl="1" indent="-342900">
              <a:buFont typeface="+mj-lt"/>
              <a:buAutoNum type="alphaLcPeriod"/>
            </a:pPr>
            <a:r>
              <a:rPr lang="en-US" dirty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inability to hold or manipulate a book</a:t>
            </a:r>
            <a:r>
              <a:rPr lang="en-US" dirty="0">
                <a:solidFill>
                  <a:srgbClr val="002060"/>
                </a:solidFill>
              </a:rPr>
              <a:t>, or</a:t>
            </a:r>
          </a:p>
          <a:p>
            <a:pPr marL="617220" lvl="1" indent="-342900">
              <a:buFont typeface="+mj-lt"/>
              <a:buAutoNum type="alphaLcPeriod"/>
            </a:pPr>
            <a:r>
              <a:rPr lang="en-US" dirty="0">
                <a:solidFill>
                  <a:srgbClr val="002060"/>
                </a:solidFill>
              </a:rPr>
              <a:t>an </a:t>
            </a:r>
            <a:r>
              <a:rPr lang="en-US" b="1" dirty="0">
                <a:solidFill>
                  <a:srgbClr val="002060"/>
                </a:solidFill>
              </a:rPr>
              <a:t>impairment relating to comprehension</a:t>
            </a:r>
            <a:r>
              <a:rPr lang="en-US" dirty="0">
                <a:solidFill>
                  <a:srgbClr val="002060"/>
                </a:solidFill>
              </a:rPr>
              <a:t>;</a:t>
            </a:r>
          </a:p>
          <a:p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49AD3-5597-4531-BFF6-D66CF6B0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CD58-F999-4B2D-9DD2-A06BBAD4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248360"/>
            <a:ext cx="9601200" cy="679488"/>
          </a:xfrm>
        </p:spPr>
        <p:txBody>
          <a:bodyPr/>
          <a:lstStyle/>
          <a:p>
            <a:r>
              <a:rPr lang="en-CA" dirty="0"/>
              <a:t>The Perceptual Disability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AA672-F6A1-497D-A0EC-17D5B04E8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59" y="927848"/>
            <a:ext cx="10945905" cy="52577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32 (1) </a:t>
            </a:r>
            <a:r>
              <a:rPr lang="en-US" sz="2400" b="1" dirty="0">
                <a:solidFill>
                  <a:srgbClr val="002060"/>
                </a:solidFill>
              </a:rPr>
              <a:t>It is not an infringement</a:t>
            </a:r>
            <a:r>
              <a:rPr lang="en-US" sz="2400" dirty="0">
                <a:solidFill>
                  <a:srgbClr val="002060"/>
                </a:solidFill>
              </a:rPr>
              <a:t> of copyright for </a:t>
            </a:r>
            <a:r>
              <a:rPr lang="en-US" sz="2400" b="1" dirty="0">
                <a:solidFill>
                  <a:srgbClr val="002060"/>
                </a:solidFill>
              </a:rPr>
              <a:t>a person with a perceptual disability</a:t>
            </a:r>
            <a:r>
              <a:rPr lang="en-US" sz="2400" dirty="0">
                <a:solidFill>
                  <a:srgbClr val="002060"/>
                </a:solidFill>
              </a:rPr>
              <a:t>, for a </a:t>
            </a:r>
            <a:r>
              <a:rPr lang="en-US" sz="2400" b="1" dirty="0">
                <a:solidFill>
                  <a:srgbClr val="002060"/>
                </a:solidFill>
              </a:rPr>
              <a:t>person acting at the request of such a person</a:t>
            </a:r>
            <a:r>
              <a:rPr lang="en-US" sz="2400" dirty="0">
                <a:solidFill>
                  <a:srgbClr val="002060"/>
                </a:solidFill>
              </a:rPr>
              <a:t> or for a </a:t>
            </a:r>
            <a:r>
              <a:rPr lang="en-US" sz="2400" b="1" dirty="0">
                <a:solidFill>
                  <a:srgbClr val="002060"/>
                </a:solidFill>
              </a:rPr>
              <a:t>non-profit organization acting for the benefit of such a person</a:t>
            </a:r>
            <a:r>
              <a:rPr lang="en-US" sz="2400" dirty="0">
                <a:solidFill>
                  <a:srgbClr val="002060"/>
                </a:solidFill>
              </a:rPr>
              <a:t> to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(a) </a:t>
            </a:r>
            <a:r>
              <a:rPr lang="en-US" sz="2000" b="1" dirty="0">
                <a:solidFill>
                  <a:srgbClr val="002060"/>
                </a:solidFill>
              </a:rPr>
              <a:t>reproduce</a:t>
            </a:r>
            <a:r>
              <a:rPr lang="en-US" sz="2000" dirty="0">
                <a:solidFill>
                  <a:srgbClr val="002060"/>
                </a:solidFill>
              </a:rPr>
              <a:t> a literary, musical, artistic or dramatic work, other than a cinematographic work, </a:t>
            </a:r>
            <a:r>
              <a:rPr lang="en-US" sz="2000" b="1" dirty="0">
                <a:solidFill>
                  <a:srgbClr val="002060"/>
                </a:solidFill>
              </a:rPr>
              <a:t>in a format specially designed for persons with a perceptual disability</a:t>
            </a:r>
            <a:r>
              <a:rPr lang="en-US" sz="2000" dirty="0">
                <a:solidFill>
                  <a:srgbClr val="002060"/>
                </a:solidFill>
              </a:rPr>
              <a:t>;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(a.1) fix a performer’s performance of a literary, musical, artistic or dramatic work, other than a cinematographic work, in a format specially designed for persons with a perceptual disability;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(a.2) reproduce a sound recording, or a fixation of a performer’s performance referred to in paragraph (a.1), in a format specially designed for persons with a perceptual disability;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(b) translate, adapt or reproduce in sign language a literary or dramatic work, other than a cinematographic work, in a format specially designed for persons with a perceptual disability;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(b.1) provide a person with a perceptual disability with, or provide such a person with access to, a work or other subject-matter to which any of paragraphs (a) to (b) applies, in a format specially designed for persons with a perceptual disability, and do any other act that is necessary for that purpose; or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(c) perform in public a literary or dramatic work, other than a cinematographic work, in sign language, either live or in a format specially designed for persons with a perceptual disability.</a:t>
            </a:r>
          </a:p>
          <a:p>
            <a:endParaRPr lang="en-CA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D0569-E4D6-44A6-91D4-E66442BC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8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3150AE0-D5A3-4AEB-94B7-5D5C27EB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8" y="248360"/>
            <a:ext cx="11203641" cy="679488"/>
          </a:xfrm>
        </p:spPr>
        <p:txBody>
          <a:bodyPr>
            <a:normAutofit/>
          </a:bodyPr>
          <a:lstStyle/>
          <a:p>
            <a:r>
              <a:rPr lang="en-CA" dirty="0"/>
              <a:t>The Exception to the Perceptual Disability Exemption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40A22D-622F-462C-864B-C13931D04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59" y="927848"/>
            <a:ext cx="10945905" cy="553645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(2) Subsection (1) does not apply if the work or other subject-matter is commercially available … in a format specially designed to meet the needs of the person with a perceptual disability referred to in that subsection.</a:t>
            </a:r>
          </a:p>
          <a:p>
            <a:r>
              <a:rPr lang="en-US" sz="2400" dirty="0"/>
              <a:t>Obligation to determine whether an existing ‘accessible’ copy can be purchased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commercially available</a:t>
            </a:r>
            <a:r>
              <a:rPr lang="en-US" sz="2400" dirty="0">
                <a:solidFill>
                  <a:srgbClr val="002060"/>
                </a:solidFill>
              </a:rPr>
              <a:t> means, in relation to a work or other subject-matter,</a:t>
            </a:r>
          </a:p>
          <a:p>
            <a:pPr lvl="1"/>
            <a:r>
              <a:rPr lang="en-US" sz="2200" dirty="0">
                <a:solidFill>
                  <a:srgbClr val="002060"/>
                </a:solidFill>
              </a:rPr>
              <a:t>(a) available on the Canadian market within a reasonable time and for a reasonable price and may be located with reasonable effort, or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(b) for which a </a:t>
            </a:r>
            <a:r>
              <a:rPr lang="en-US" sz="2400" dirty="0" err="1">
                <a:solidFill>
                  <a:srgbClr val="002060"/>
                </a:solidFill>
              </a:rPr>
              <a:t>licence</a:t>
            </a:r>
            <a:r>
              <a:rPr lang="en-US" sz="2400" dirty="0">
                <a:solidFill>
                  <a:srgbClr val="002060"/>
                </a:solidFill>
              </a:rPr>
              <a:t> to reproduce, perform in public or communicate to the public by telecommunication is available from a collective society within a reasonable time and for a reasonable price and may be located with reasonable effort; </a:t>
            </a:r>
          </a:p>
          <a:p>
            <a:r>
              <a:rPr lang="en-US" sz="2400" dirty="0"/>
              <a:t>“reasonable price” / “reasonable time”: depends on the circumstances</a:t>
            </a:r>
          </a:p>
          <a:p>
            <a:r>
              <a:rPr lang="en-US" sz="2400" dirty="0"/>
              <a:t>“available … in a format … designed to meet the needs of the person”</a:t>
            </a:r>
          </a:p>
          <a:p>
            <a:pPr lvl="1"/>
            <a:r>
              <a:rPr lang="en-US" sz="2200" dirty="0"/>
              <a:t>strictly speaking, this is not necessarily the format the person </a:t>
            </a:r>
            <a:r>
              <a:rPr lang="en-US" sz="2200" b="1" i="1" dirty="0"/>
              <a:t>wants</a:t>
            </a:r>
          </a:p>
          <a:p>
            <a:pPr lvl="1"/>
            <a:r>
              <a:rPr lang="en-US" sz="2200" dirty="0"/>
              <a:t>if reproducing in another “accessible” format, document justification for doing so</a:t>
            </a:r>
            <a:endParaRPr lang="en-CA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C9B73D-0A35-4039-8EF1-2285A8D3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150</TotalTime>
  <Words>1728</Words>
  <Application>Microsoft Office PowerPoint</Application>
  <PresentationFormat>Widescreen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Diamond Grid 16x9</vt:lpstr>
      <vt:lpstr>The Copyright Act Demystified for Production of Alternative Format Materials</vt:lpstr>
      <vt:lpstr>About Me</vt:lpstr>
      <vt:lpstr>Purpose and Scope</vt:lpstr>
      <vt:lpstr>Who’s Here?</vt:lpstr>
      <vt:lpstr>Why Are You Here?</vt:lpstr>
      <vt:lpstr>Recent Changes to the Copyright Act</vt:lpstr>
      <vt:lpstr>Defining “Perceptual Disability”</vt:lpstr>
      <vt:lpstr>The Perceptual Disability Exemption</vt:lpstr>
      <vt:lpstr>The Exception to the Perceptual Disability Exemption</vt:lpstr>
      <vt:lpstr>Who is Protected?</vt:lpstr>
      <vt:lpstr>“Format specially designed for persons with a perceptual disability”</vt:lpstr>
      <vt:lpstr>A curious provision: Sharing per s. 32(1)(b.1)?</vt:lpstr>
      <vt:lpstr>On “One Book, One Copy” Provisions and Requirements to Show “Proof of Purchase”</vt:lpstr>
      <vt:lpstr>On “One Book, One Copy” Provisions and Requirements to Show “Proof of Purchase”</vt:lpstr>
      <vt:lpstr>“Fair Use” Provisions Apply</vt:lpstr>
      <vt:lpstr>Your Nemesis: Testy Publishers</vt:lpstr>
      <vt:lpstr>Your Nemesis: Testy Professors</vt:lpstr>
      <vt:lpstr>It’s Your Turn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Anthony Tibbs</dc:creator>
  <cp:lastModifiedBy>Anthony Tibbs</cp:lastModifiedBy>
  <cp:revision>14</cp:revision>
  <dcterms:created xsi:type="dcterms:W3CDTF">2017-10-22T17:14:13Z</dcterms:created>
  <dcterms:modified xsi:type="dcterms:W3CDTF">2018-09-14T17:39:37Z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